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jpeg" ContentType="image/jpeg"/>
  <Override PartName="/ppt/media/image46.png" ContentType="image/png"/>
  <Override PartName="/ppt/media/image48.png" ContentType="image/png"/>
  <Override PartName="/ppt/media/image11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47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A2B637-BE55-4325-B7C5-5AF7D052C8A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0EE3DA-E3F0-46C0-9756-6A3A733DB66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5D45E0-AE65-49E3-9A99-6E280685D01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4AF6DE-656F-428F-88CA-56296BDB97A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358637F-6536-45E9-8A19-42D4435724D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206C1AD-65C6-45E4-9272-212F2D5037B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B81633-F3AD-4B7E-8505-CC5890651A3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760BE6D-7B7A-4CBB-B75C-FBE78CF3907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5083E55-F7F6-4D8E-8BCA-E7D172504F4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1DC4D42-54FC-4763-A0D2-2419C019654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BC86B2B-B116-4DB2-B961-54CA062573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AB58ED-43CD-4E9D-9292-6FC6524F7F2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73E1608-5E99-40AE-8261-4659A443D4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3AE4842-422A-4D12-9BAA-80234C3EA45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2639CA1-6852-44B0-B0A7-CB44AC1BF8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8681664-90B7-481E-BBFB-5801C4ED5FF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CEA893-177E-4E85-B56C-546A8A7C609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5B3B7D2-8D1D-4A01-8651-FD7519BB59D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2C990F0-2CF6-44F8-B1A2-ECEC24D298F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4C6C056-7EA3-4E7F-9A68-1A802D8AAA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AA5B29B-1654-4384-81DF-9427E2823C1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927D43B-A557-4272-99B3-4CB9EDFA2D4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329480-C9DC-4F69-B5B3-52A21132046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C9538B6-8158-45FB-897B-26E77592E78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2945B4F-F81D-41FE-B088-C1E7C85AFE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FB3F86D-F0FA-4A93-A62F-396C91A792B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87E22D9-7D74-4ED2-9B2D-9C07167475E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D5883F1-0B5F-4EED-BABD-7B0B0B1AD47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CB70267-47AD-4E3B-962F-FD3979002BF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7CCB39A-58C3-40A8-9351-9E8313E7178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E4D2062-F011-42D1-8417-F80641DA5BD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178D746-ED19-47EF-9D82-1DA61FB8BAF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26C954F-3071-41A5-BDFB-AADAEA7CCAD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8AA805-4059-470D-95E6-56221045836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CAC462B-4DB5-44D5-A1C1-041CEC68AC1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00282E6-534B-47B3-9B27-45C783EFFB7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B259AF4-987E-4C3F-92C3-50CD596FE8F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D7AE64A-F639-47BB-8C11-41449BB89C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F85E185-5E28-4829-8F3D-C4F8C76DC6F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3F7A2E1-C8D6-4D1A-B686-D1183021F0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5C3CD54-AE9D-4B35-B957-D51585A2C52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6A2DBC2-DAEB-49B5-89CF-B7FD3CCD1C5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7C25DEF-B95F-4B07-97F6-CBE01CC3D03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018897-90EA-4C6C-92BD-1FEF58FC148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61975A-1457-4A0B-AF8C-C1754FF6B51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C4BA32-03B2-48C1-B7C0-E524AA3054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9EF498-C4A8-4E6E-822D-A513E068B4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E1E58B-E7B0-4EB7-8E9F-0D3F61A438C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3780000"/>
            <a:ext cx="10078200" cy="188820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blurRad="0" dir="16200000" dist="180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ftr" idx="1"/>
          </p:nvPr>
        </p:nvSpPr>
        <p:spPr>
          <a:xfrm>
            <a:off x="3420000" y="5130000"/>
            <a:ext cx="3238200" cy="4482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de-AT" sz="2400" spc="-1" strike="noStrike">
                <a:solidFill>
                  <a:srgbClr val="dbf5f9"/>
                </a:solidFill>
                <a:latin typeface="Source Sans Pro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de-AT" sz="2400" spc="-1" strike="noStrike">
                <a:solidFill>
                  <a:srgbClr val="dbf5f9"/>
                </a:solidFill>
                <a:latin typeface="Source Sans Pro"/>
              </a:rPr>
              <a:t>&lt;footer&gt;</a:t>
            </a:r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2"/>
          </p:nvPr>
        </p:nvSpPr>
        <p:spPr>
          <a:xfrm>
            <a:off x="7200000" y="5130000"/>
            <a:ext cx="2338200" cy="4482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de-AT" sz="2400" spc="-1" strike="noStrike">
                <a:solidFill>
                  <a:srgbClr val="dbf5f9"/>
                </a:solidFill>
                <a:latin typeface="Source Sans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FE5E30E-37DA-4CFB-AFEE-3273D79A66D4}" type="slidenum">
              <a:rPr b="0" lang="de-AT" sz="2400" spc="-1" strike="noStrike">
                <a:solidFill>
                  <a:srgbClr val="dbf5f9"/>
                </a:solidFill>
                <a:latin typeface="Source Sans Pro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3"/>
          </p:nvPr>
        </p:nvSpPr>
        <p:spPr>
          <a:xfrm>
            <a:off x="450000" y="5130000"/>
            <a:ext cx="2338200" cy="4482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 flipV="1">
            <a:off x="0" y="-2160"/>
            <a:ext cx="10078200" cy="107820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blurRad="0" dir="5400000" dist="108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ftr" idx="4"/>
          </p:nvPr>
        </p:nvSpPr>
        <p:spPr>
          <a:xfrm>
            <a:off x="3420000" y="5130000"/>
            <a:ext cx="3238200" cy="44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de-AT" sz="2400" spc="-1" strike="noStrike">
                <a:solidFill>
                  <a:srgbClr val="484848"/>
                </a:solidFill>
                <a:latin typeface="Source Sans Pro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&lt;footer&gt;</a:t>
            </a:r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ldNum" idx="5"/>
          </p:nvPr>
        </p:nvSpPr>
        <p:spPr>
          <a:xfrm>
            <a:off x="7200000" y="5130000"/>
            <a:ext cx="2338200" cy="44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de-AT" sz="2400" spc="-1" strike="noStrike">
                <a:solidFill>
                  <a:srgbClr val="484848"/>
                </a:solidFill>
                <a:latin typeface="Source Sans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40DF1C-E679-4FC5-8CE1-8ADD8D44E15E}" type="slidenum"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6"/>
          </p:nvPr>
        </p:nvSpPr>
        <p:spPr>
          <a:xfrm>
            <a:off x="540000" y="5130000"/>
            <a:ext cx="2338200" cy="44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"/>
          <p:cNvSpPr/>
          <p:nvPr/>
        </p:nvSpPr>
        <p:spPr>
          <a:xfrm flipV="1">
            <a:off x="0" y="-2160"/>
            <a:ext cx="10078200" cy="107820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blurRad="0" dir="5400000" dist="108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5" name="PlaceHolder 1"/>
          <p:cNvSpPr>
            <a:spLocks noGrp="1"/>
          </p:cNvSpPr>
          <p:nvPr>
            <p:ph type="ftr" idx="7"/>
          </p:nvPr>
        </p:nvSpPr>
        <p:spPr>
          <a:xfrm>
            <a:off x="3420000" y="5130000"/>
            <a:ext cx="3238200" cy="44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de-AT" sz="2400" spc="-1" strike="noStrike">
                <a:solidFill>
                  <a:srgbClr val="484848"/>
                </a:solidFill>
                <a:latin typeface="Source Sans Pro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&lt;footer&gt;</a:t>
            </a:r>
            <a:endParaRPr b="0" lang="en-US" sz="2400" spc="-1" strike="noStrike"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ldNum" idx="8"/>
          </p:nvPr>
        </p:nvSpPr>
        <p:spPr>
          <a:xfrm>
            <a:off x="7200000" y="5130000"/>
            <a:ext cx="2338200" cy="44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de-AT" sz="2400" spc="-1" strike="noStrike">
                <a:solidFill>
                  <a:srgbClr val="484848"/>
                </a:solidFill>
                <a:latin typeface="Source Sans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777537A-B045-4015-BF85-149C32E9D18C}" type="slidenum"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9"/>
          </p:nvPr>
        </p:nvSpPr>
        <p:spPr>
          <a:xfrm>
            <a:off x="540000" y="5130000"/>
            <a:ext cx="2338200" cy="44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"/>
          <p:cNvSpPr/>
          <p:nvPr/>
        </p:nvSpPr>
        <p:spPr>
          <a:xfrm flipV="1">
            <a:off x="0" y="-2160"/>
            <a:ext cx="10078200" cy="107820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blurRad="0" dir="5400000" dist="108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7" name="PlaceHolder 1"/>
          <p:cNvSpPr>
            <a:spLocks noGrp="1"/>
          </p:cNvSpPr>
          <p:nvPr>
            <p:ph type="ftr" idx="10"/>
          </p:nvPr>
        </p:nvSpPr>
        <p:spPr>
          <a:xfrm>
            <a:off x="3420000" y="5130000"/>
            <a:ext cx="3238200" cy="44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de-AT" sz="2400" spc="-1" strike="noStrike">
                <a:solidFill>
                  <a:srgbClr val="484848"/>
                </a:solidFill>
                <a:latin typeface="Source Sans Pro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&lt;footer&gt;</a:t>
            </a:r>
            <a:endParaRPr b="0" lang="en-US" sz="2400" spc="-1" strike="noStrike">
              <a:latin typeface="Times New Roman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ldNum" idx="11"/>
          </p:nvPr>
        </p:nvSpPr>
        <p:spPr>
          <a:xfrm>
            <a:off x="7200000" y="5130000"/>
            <a:ext cx="2338200" cy="44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de-AT" sz="2400" spc="-1" strike="noStrike">
                <a:solidFill>
                  <a:srgbClr val="484848"/>
                </a:solidFill>
                <a:latin typeface="Source Sans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9E08AE2-FE62-4653-A43D-C109D6F1AE15}" type="slidenum"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dt" idx="12"/>
          </p:nvPr>
        </p:nvSpPr>
        <p:spPr>
          <a:xfrm>
            <a:off x="540000" y="5130000"/>
            <a:ext cx="2338200" cy="44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hyperlink" Target="https://learnopengl.com/" TargetMode="External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hyperlink" Target="https://discord.com/invite/udmRMSc" TargetMode="External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hyperlink" Target="https://mastodon.gamedev.place/@NickDrisc0ll" TargetMode="External"/><Relationship Id="rId4" Type="http://schemas.openxmlformats.org/officeDocument/2006/relationships/hyperlink" Target="https://nickdriscoll.github.io/" TargetMode="External"/><Relationship Id="rId5" Type="http://schemas.openxmlformats.org/officeDocument/2006/relationships/hyperlink" Target="https://nickdriscoll.github.io/gdex2023.pptx" TargetMode="External"/><Relationship Id="rId6" Type="http://schemas.openxmlformats.org/officeDocument/2006/relationships/image" Target="../media/image45.jpe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0000" y="327240"/>
            <a:ext cx="8998200" cy="31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68000"/>
          </a:bodyPr>
          <a:p>
            <a:pPr>
              <a:lnSpc>
                <a:spcPct val="100000"/>
              </a:lnSpc>
              <a:buNone/>
            </a:pPr>
            <a:br>
              <a:rPr sz="6000"/>
            </a:br>
            <a:r>
              <a:rPr b="0" lang="en-US" sz="6000" spc="-1" strike="noStrike">
                <a:solidFill>
                  <a:srgbClr val="04617b"/>
                </a:solidFill>
                <a:latin typeface="Source Sans Pro Light"/>
              </a:rPr>
              <a:t>Self-starting as a 3D graphics programmer</a:t>
            </a:r>
            <a:br>
              <a:rPr sz="6000"/>
            </a:br>
            <a:br>
              <a:rPr sz="6000"/>
            </a:br>
            <a:endParaRPr b="0" lang="en-US" sz="60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450000" y="3870000"/>
            <a:ext cx="8998200" cy="116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700" spc="-1" strike="noStrike">
                <a:solidFill>
                  <a:srgbClr val="dbf5f9"/>
                </a:solidFill>
                <a:latin typeface="Source Sans Pro"/>
              </a:rPr>
              <a:t>Nick Driscoll</a:t>
            </a:r>
            <a:endParaRPr b="0" lang="en-US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3000"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3D graphics pipeline: Conclusion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3716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previous steps are all there is to getting 3D objects rendered on a 2D screen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Everything in graphics is built on top of this foundation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Now we will revisit each step in more detail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75000"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3D graphics pipeline: The Second Pass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Three major steps comprise the pipeline: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2100" spc="-1" strike="noStrike">
                <a:latin typeface="Source Sans Pro"/>
              </a:rPr>
              <a:t>1 - Vertex processing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Source Sans Pro"/>
              </a:rPr>
              <a:t>Vertex positions are transformed from 3D world space into 2D screen space, along with any other per-vertex work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2 - Rasterization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For each screen-space triangle, pixel coverage is determined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Vertex attributes (I.E. position) are interpolated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3 - Pixel processing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Pixels covered by the triangle are assigned a color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When a pixel has completed processing, it is written out to the rendertarget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Vertex processing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For each vertex in a particular draw call, a GPU program called the vertex shader will be executed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primary responsibility of the vertex shader is to take a vertex represented in 3D world-space and output its 2D screen-space position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vertex shader is also responsible for any other per-vertex processing that you would like the GPU to do in a given draw call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Vertex processing cont.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“</a:t>
            </a:r>
            <a:r>
              <a:rPr b="0" lang="en-US" sz="2400" spc="-1" strike="noStrike">
                <a:latin typeface="Source Sans Pro"/>
              </a:rPr>
              <a:t>How exactly is a 3D world-space position transformed into a 2D screen-space position?”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I didn’t want this to become a math talk, but...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Oversimplified concepts from linear algebra: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Vector: a point in a space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Matrix: represents a transformation from one space to another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So, if you have a vector in space A, and you have a matrix that represents a transformation from space A to space B, then you can multiply the matrix with the vector to get the same vector in space B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Vertex processing cont.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  <a:ea typeface="Noto Sans CJK SC"/>
              </a:rPr>
              <a:t>Each object in the world will have at least one matrix </a:t>
            </a:r>
            <a:r>
              <a:rPr b="0" lang="en-US" sz="2400" spc="-1" strike="noStrike">
                <a:latin typeface="Source Sans Pro"/>
                <a:ea typeface="Noto Sans CJK SC"/>
              </a:rPr>
              <a:t>that describes its position in the world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  <a:ea typeface="Noto Sans CJK SC"/>
              </a:rPr>
              <a:t>There will also be a matrix that represents the </a:t>
            </a:r>
            <a:r>
              <a:rPr b="0" lang="en-US" sz="2400" spc="-1" strike="noStrike">
                <a:latin typeface="Source Sans Pro"/>
                <a:ea typeface="Noto Sans CJK SC"/>
              </a:rPr>
              <a:t>camera’s position in the world, as well as a matrix that </a:t>
            </a:r>
            <a:r>
              <a:rPr b="0" lang="en-US" sz="2400" spc="-1" strike="noStrike">
                <a:latin typeface="Source Sans Pro"/>
                <a:ea typeface="Noto Sans CJK SC"/>
              </a:rPr>
              <a:t>describes how to project what the camera sees onto </a:t>
            </a:r>
            <a:r>
              <a:rPr b="0" lang="en-US" sz="2400" spc="-1" strike="noStrike">
                <a:latin typeface="Source Sans Pro"/>
                <a:ea typeface="Noto Sans CJK SC"/>
              </a:rPr>
              <a:t>the screen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  <a:ea typeface="Noto Sans CJK SC"/>
              </a:rPr>
              <a:t>Position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  <a:ea typeface="Noto Sans CJK SC"/>
              </a:rPr>
              <a:t>Rotation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  <a:ea typeface="Noto Sans CJK SC"/>
              </a:rPr>
              <a:t>Field-of-view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Vertex processing illustration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In the following code sample, the vertex shader </a:t>
            </a:r>
            <a:r>
              <a:rPr b="0" lang="en-US" sz="2400" spc="-1" strike="noStrike">
                <a:latin typeface="Source Sans Pro"/>
              </a:rPr>
              <a:t>multiplies an input vertex by the matrices that </a:t>
            </a:r>
            <a:r>
              <a:rPr b="0" lang="en-US" sz="2400" spc="-1" strike="noStrike">
                <a:latin typeface="Source Sans Pro"/>
              </a:rPr>
              <a:t>represent the transform from 3D space to screen space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1093680" y="2743200"/>
            <a:ext cx="7783560" cy="274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75000"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3D graphics pipeline: The Second Pass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Three major steps comprise the pipeline: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1 - Vertex processing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Vertex positions are transformed from 3D world space into 2D screen space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2100" spc="-1" strike="noStrike">
                <a:latin typeface="Source Sans Pro"/>
              </a:rPr>
              <a:t>2 - Rasterization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Source Sans Pro"/>
              </a:rPr>
              <a:t>For each screen-space triangle, pixel coverage is determined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Source Sans Pro"/>
              </a:rPr>
              <a:t>Vertex attributes (I.E. position) are interpolated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3 - Pixel processing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Pixels covered by the triangle are assigned a color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When a pixel has completed processing, it is written out to the rendertarget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Raster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ization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After the transformation into screen space, the pixels </a:t>
            </a:r>
            <a:r>
              <a:rPr b="0" lang="en-US" sz="2400" spc="-1" strike="noStrike">
                <a:latin typeface="Source Sans Pro"/>
              </a:rPr>
              <a:t>that are covered by each triangle need to be </a:t>
            </a:r>
            <a:r>
              <a:rPr b="0" lang="en-US" sz="2400" spc="-1" strike="noStrike">
                <a:latin typeface="Source Sans Pro"/>
              </a:rPr>
              <a:t>determined via a process called rasterization 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Lucky for us, the hardware does all of the work!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Instead of being fully programmable like the vertex and </a:t>
            </a:r>
            <a:r>
              <a:rPr b="0" lang="en-US" sz="2400" spc="-1" strike="noStrike">
                <a:latin typeface="Source Sans Pro"/>
              </a:rPr>
              <a:t>pixel stages, the rasterization step only has </a:t>
            </a:r>
            <a:r>
              <a:rPr b="0" lang="en-US" sz="2400" spc="-1" strike="noStrike">
                <a:latin typeface="Source Sans Pro"/>
              </a:rPr>
              <a:t>configurable attributes: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Viewport/Scissor rectangles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Polygon mode (I.E. wireframe or solid)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Sampling rate (MSAA)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Lots more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Rasterization: vertex attributes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One of the most important concepts regarding the rasterizer is </a:t>
            </a:r>
            <a:r>
              <a:rPr b="0" lang="en-US" sz="2400" spc="-1" strike="noStrike">
                <a:latin typeface="Source Sans Pro"/>
              </a:rPr>
              <a:t>the concept of vertex attribute interpolation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Each vertex will have associated with it some pieces of data, </a:t>
            </a:r>
            <a:r>
              <a:rPr b="0" lang="en-US" sz="2400" spc="-1" strike="noStrike">
                <a:latin typeface="Source Sans Pro"/>
              </a:rPr>
              <a:t>called vertex attributes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3D position at minimum, but also any other desired data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“</a:t>
            </a:r>
            <a:r>
              <a:rPr b="0" lang="en-US" sz="2400" spc="-1" strike="noStrike">
                <a:latin typeface="Source Sans Pro"/>
              </a:rPr>
              <a:t>Interpolation” is simply a fancy word for smooth blending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Rasterization example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Rasterized pixels will receive a value per vertex attribute that will be the linear interpolation of the three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Each vertex has been</a:t>
            </a:r>
            <a:br>
              <a:rPr sz="2400"/>
            </a:br>
            <a:r>
              <a:rPr b="0" lang="en-US" sz="2400" spc="-1" strike="noStrike">
                <a:latin typeface="Source Sans Pro"/>
              </a:rPr>
              <a:t>assigned a solid color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Each pixel has been</a:t>
            </a:r>
            <a:br>
              <a:rPr sz="2400"/>
            </a:br>
            <a:r>
              <a:rPr b="0" lang="en-US" sz="2400" spc="-1" strike="noStrike">
                <a:latin typeface="Source Sans Pro"/>
              </a:rPr>
              <a:t>assigned a color in</a:t>
            </a:r>
            <a:br>
              <a:rPr sz="2400"/>
            </a:br>
            <a:r>
              <a:rPr b="0" lang="en-US" sz="2400" spc="-1" strike="noStrike">
                <a:latin typeface="Source Sans Pro"/>
              </a:rPr>
              <a:t>proportion to how close it</a:t>
            </a:r>
            <a:br>
              <a:rPr sz="2400"/>
            </a:br>
            <a:r>
              <a:rPr b="0" lang="en-US" sz="2400" spc="-1" strike="noStrike">
                <a:latin typeface="Source Sans Pro"/>
              </a:rPr>
              <a:t>is to each vertex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5257800" y="2595600"/>
            <a:ext cx="3584520" cy="26604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Who am I?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Self-taught programmer since HS, DevOps engineer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Been studying realtime 3D graphics programming since my graduation from OSU’s computer science program in 2019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Developing a physically-based renderer in Rust using Vulkan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Wanted to give new programmers interested in low-level graphics programming a foundation for learning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54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75000"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3D graphics pipeline: The Second Pass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Three major steps comprise the pipeline: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1 - Vertex processing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Vertex positions are transformed from 3D world space into 2D screen space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2 - Rasterization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For each screen-space triangle, pixel coverage is determined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Vertex attributes (I.E. position) are interpolated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2100" spc="-1" strike="noStrike">
                <a:latin typeface="Source Sans Pro"/>
              </a:rPr>
              <a:t>3 - Pixel processing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Source Sans Pro"/>
              </a:rPr>
              <a:t>Pixels covered by the triangle are assigned a color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Source Sans Pro"/>
              </a:rPr>
              <a:t>When a pixel has completed processing, it is written out to the rendertarget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Pixel processing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Each rasterized triangle will cover some number of pixels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For each of these pixels, the pixel shader’s code will be executed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output of this shader will be the color of the pixel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This is where all logic related to lighting, textures, shadows, etc. happen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Pixel shader example</a:t>
            </a:r>
            <a:endParaRPr b="0" lang="en-US" sz="4500" spc="-1" strike="noStrike"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4800600" y="1143000"/>
            <a:ext cx="5256000" cy="1923480"/>
          </a:xfrm>
          <a:prstGeom prst="rect">
            <a:avLst/>
          </a:prstGeom>
          <a:ln w="18000"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6629400" y="3429000"/>
            <a:ext cx="2660760" cy="1974600"/>
          </a:xfrm>
          <a:prstGeom prst="rect">
            <a:avLst/>
          </a:prstGeom>
          <a:ln w="18000">
            <a:noFill/>
          </a:ln>
        </p:spPr>
      </p:pic>
      <p:pic>
        <p:nvPicPr>
          <p:cNvPr id="216" name="" descr=""/>
          <p:cNvPicPr/>
          <p:nvPr/>
        </p:nvPicPr>
        <p:blipFill>
          <a:blip r:embed="rId4"/>
          <a:stretch/>
        </p:blipFill>
        <p:spPr>
          <a:xfrm>
            <a:off x="228600" y="1143000"/>
            <a:ext cx="4390920" cy="2846880"/>
          </a:xfrm>
          <a:prstGeom prst="rect">
            <a:avLst/>
          </a:prstGeom>
          <a:ln w="18000">
            <a:noFill/>
          </a:ln>
        </p:spPr>
      </p:pic>
      <p:sp>
        <p:nvSpPr>
          <p:cNvPr id="217" name=""/>
          <p:cNvSpPr/>
          <p:nvPr/>
        </p:nvSpPr>
        <p:spPr>
          <a:xfrm>
            <a:off x="1371600" y="4090680"/>
            <a:ext cx="2055600" cy="39528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Vertex shader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6172200" y="3031920"/>
            <a:ext cx="2741400" cy="39528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Pixel shader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Actually building something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We just finished covering the main theory behind 3D graphics programming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How do we actually start writing code?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GPU APIs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Debugging tools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Resources for getting started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Presentations, papers, and the wider community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Graphics/GPU APIs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	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API – Application Programming Interface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Composed of data structures and function definitions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APIs for programming graphics can be sorted into two major categories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Graphics APIs – Older, designed specifically for graphics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Direct3D 11 (and lower versions)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OpenGL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WebGL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GPU APIs – Newer, designed for general control of the GPU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Direct3D 12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Vulkan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Metal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WebGPU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Graphics debugging tools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RenderDoc - Free MIT licensed graphics debugger that allows single-frame capture and detailed introspection of any application using most GPU APIs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Allows you to open any 3D graphics application and look at the API function calls it made during a particular frame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Invaluable for starting out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Vendor tools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GPU vendors have official tools that are more fully featured but are less intuitive to use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NVIDIA Nsight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AMD Radeon GPU Profiler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Intel Graphics Frame Profiler 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Resources for getting started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0160" cy="381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Source Sans Pro"/>
                <a:hlinkClick r:id="rId2"/>
              </a:rPr>
              <a:t>https://learnopengl.com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Easy to digest, but can be inaccurate when going beyond the basics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Real-Time Rendering</a:t>
            </a:r>
            <a:br>
              <a:rPr sz="2400"/>
            </a:br>
            <a:r>
              <a:rPr b="0" lang="en-US" sz="2400" spc="-1" strike="noStrike">
                <a:latin typeface="Source Sans Pro"/>
              </a:rPr>
              <a:t>Fourth Edition (2018)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Broad survey of most realtime rendering</a:t>
            </a:r>
            <a:br>
              <a:rPr sz="2100"/>
            </a:br>
            <a:r>
              <a:rPr b="0" lang="en-US" sz="2100" spc="-1" strike="noStrike">
                <a:latin typeface="Source Sans Pro"/>
              </a:rPr>
              <a:t>techniques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Lacks depth, but provides plenty of terms</a:t>
            </a:r>
            <a:br>
              <a:rPr sz="2100"/>
            </a:br>
            <a:r>
              <a:rPr b="0" lang="en-US" sz="2100" spc="-1" strike="noStrike">
                <a:latin typeface="Source Sans Pro"/>
              </a:rPr>
              <a:t>to go look up later</a:t>
            </a:r>
            <a:br>
              <a:rPr sz="2100"/>
            </a:br>
            <a:r>
              <a:rPr b="0" lang="en-US" sz="2100" spc="-1" strike="noStrike">
                <a:latin typeface="Source Sans Pro"/>
              </a:rPr>
              <a:t> 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3"/>
          <a:stretch/>
        </p:blipFill>
        <p:spPr>
          <a:xfrm>
            <a:off x="7014960" y="3201480"/>
            <a:ext cx="1670040" cy="20545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Papers? Please.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When you’re more intermediate and are looking to learn specific graphics techniques, one great place to look are the presentations and papers of graphics professionals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SIGGRAPH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ARXIV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Graphics Programming Weekly by Jendrik Ilner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Discord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Graphics Programming discord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 u="sng">
                <a:solidFill>
                  <a:srgbClr val="0000ff"/>
                </a:solidFill>
                <a:uFillTx/>
                <a:latin typeface="Source Sans Pro"/>
                <a:hlinkClick r:id="rId2"/>
              </a:rPr>
              <a:t>https://discord.com/invite/udmRMSc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Can find API specific discords from there as well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Reading the occasional conversation can teach you a ton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3"/>
          <a:stretch/>
        </p:blipFill>
        <p:spPr>
          <a:xfrm>
            <a:off x="6400800" y="1143000"/>
            <a:ext cx="1255320" cy="12553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Agenda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Define the technical problem of video game graphics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Intro to 3D graphics pipeline – high level algorithm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Detailed account of the three major pipeline stages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End with discussion of APIs, debugging tools, and how to learn more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Code libraries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SDL2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Window and event handling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Widely used and broadly reliable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GLM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Linear algebra library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Allows you to get away with understanding even less math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Dear ImGUI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Simple in-app UI panels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GOAT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Words of wisdom...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238" name="PlaceHolder 6"/>
          <p:cNvSpPr txBox="1"/>
          <p:nvPr/>
        </p:nvSpPr>
        <p:spPr>
          <a:xfrm>
            <a:off x="502920" y="144036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Start small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Don’t fear the feeling of stupidity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Community is everything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3200400" y="4573800"/>
            <a:ext cx="912600" cy="912600"/>
          </a:xfrm>
          <a:prstGeom prst="rect">
            <a:avLst/>
          </a:prstGeom>
          <a:ln w="18000">
            <a:noFill/>
          </a:ln>
        </p:spPr>
      </p:pic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Q&amp;A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Source Sans Pro"/>
                <a:hlinkClick r:id="rId3"/>
              </a:rPr>
              <a:t>Follow me on Mastodon</a:t>
            </a:r>
            <a:r>
              <a:rPr b="0" lang="en-US" sz="2400" spc="-1" strike="noStrike">
                <a:latin typeface="Source Sans Pro"/>
              </a:rPr>
              <a:t>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54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54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Source Sans Pro"/>
                <a:hlinkClick r:id="rId4"/>
              </a:rPr>
              <a:t>My website:</a:t>
            </a:r>
            <a:r>
              <a:rPr b="0" lang="en-US" sz="2400" spc="-1" strike="noStrike">
                <a:latin typeface="Source Sans Pro"/>
              </a:rPr>
              <a:t>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54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54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Source Sans Pro"/>
                <a:hlinkClick r:id="rId5"/>
              </a:rPr>
              <a:t>Link to slides:</a:t>
            </a:r>
            <a:r>
              <a:rPr b="0" lang="en-US" sz="2400" spc="-1" strike="noStrike">
                <a:latin typeface="Source Sans Pro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6"/>
          <a:stretch/>
        </p:blipFill>
        <p:spPr>
          <a:xfrm>
            <a:off x="8001000" y="1144800"/>
            <a:ext cx="1141200" cy="1141200"/>
          </a:xfrm>
          <a:prstGeom prst="rect">
            <a:avLst/>
          </a:prstGeom>
          <a:ln w="18000">
            <a:noFill/>
          </a:ln>
        </p:spPr>
      </p:pic>
      <p:pic>
        <p:nvPicPr>
          <p:cNvPr id="243" name="" descr=""/>
          <p:cNvPicPr/>
          <p:nvPr/>
        </p:nvPicPr>
        <p:blipFill>
          <a:blip r:embed="rId7"/>
          <a:stretch/>
        </p:blipFill>
        <p:spPr>
          <a:xfrm>
            <a:off x="1144800" y="1830600"/>
            <a:ext cx="912600" cy="912600"/>
          </a:xfrm>
          <a:prstGeom prst="rect">
            <a:avLst/>
          </a:prstGeom>
          <a:ln w="18000">
            <a:noFill/>
          </a:ln>
        </p:spPr>
      </p:pic>
      <p:pic>
        <p:nvPicPr>
          <p:cNvPr id="244" name="" descr=""/>
          <p:cNvPicPr/>
          <p:nvPr/>
        </p:nvPicPr>
        <p:blipFill>
          <a:blip r:embed="rId8"/>
          <a:srcRect l="3275" t="3275" r="13" b="25"/>
          <a:stretch/>
        </p:blipFill>
        <p:spPr>
          <a:xfrm>
            <a:off x="3202200" y="2745000"/>
            <a:ext cx="912600" cy="912600"/>
          </a:xfrm>
          <a:prstGeom prst="rect">
            <a:avLst/>
          </a:prstGeom>
          <a:ln w="18000">
            <a:noFill/>
          </a:ln>
        </p:spPr>
      </p:pic>
      <p:pic>
        <p:nvPicPr>
          <p:cNvPr id="245" name="" descr=""/>
          <p:cNvPicPr/>
          <p:nvPr/>
        </p:nvPicPr>
        <p:blipFill>
          <a:blip r:embed="rId9"/>
          <a:stretch/>
        </p:blipFill>
        <p:spPr>
          <a:xfrm>
            <a:off x="4572000" y="2441520"/>
            <a:ext cx="5355000" cy="31118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Note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Disclaimer: No statements made here will be authoritative or 100% accurate in all cases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These slides will be available online after the talk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No need to squint to read code samples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All code samples are in GLSL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The task at hand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Video games display graphics on a screen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2D grid of square pixels (1920x1080 for 1080p)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Each pixel can be exactly one color at a time (represented as an RGB triplet)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The current “screen“ being rendered to is called the "rendertarget" or "framebuffer"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game must draw/render images by computing each pixel’s color value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Individual images produced by the game are typically referred to as frames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3D to 2D?​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We want to be able to render a frame given a description of a particular 3D scene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How do we represent 3D objects in a way that a computer can understand?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3D object surfaces are made up of a bunch of triangles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One list (array) of 3D vertex positions (Vertex buffer)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One list (array) of triangle connectivity info (Index buffer)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Together these buffers describe a list of triangles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We want an algorithm that can take triangle lists as input and produce colored on-screen pixels as output...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Enter: 3D graphics pipeline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main algorithm that allows programs to render 3D objects is the 3D graphics pipeline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pipeline accepts a list of triangles as input, and as output it writes colored pixels to a specified rendertarget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One run through of this pipeline is called a "draw call"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Much of the pipeline’s behavior is defined through configurable state, meaning some input data is defined in advance of the draw call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Enter: 3D graphics pipeline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0160" cy="349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Three major steps comprise the pipeline: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1 - Vertex processing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Vertex positions are transformed from 3D world space into 2D screen space, along with any other per-vertex work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2 - Rasterization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For each screen-space triangle, pixel coverage is determined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Vertex attributes (I.E. position) are interpolated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3 - Pixel processing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Pixels covered by the triangle are assigned a color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When a pixel has completed processing, it is written out to the rendertarget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69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3000"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3D graphics pipeline illustration</a:t>
            </a:r>
            <a:endParaRPr b="0" lang="en-US" sz="45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2121480" y="1371600"/>
            <a:ext cx="5649120" cy="3366720"/>
          </a:xfrm>
          <a:prstGeom prst="rect">
            <a:avLst/>
          </a:prstGeom>
          <a:ln w="18000">
            <a:noFill/>
          </a:ln>
        </p:spPr>
      </p:pic>
      <p:sp>
        <p:nvSpPr>
          <p:cNvPr id="186" name=""/>
          <p:cNvSpPr/>
          <p:nvPr/>
        </p:nvSpPr>
        <p:spPr>
          <a:xfrm>
            <a:off x="3655440" y="4675320"/>
            <a:ext cx="2827800" cy="58068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Simplified 3D graphics pipeline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1201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2023-06-03T15:06:22Z</dcterms:created>
  <dc:creator/>
  <dc:description/>
  <dc:language>en-US</dc:language>
  <cp:lastModifiedBy/>
  <dcterms:modified xsi:type="dcterms:W3CDTF">2023-06-21T12:12:59Z</dcterms:modified>
  <cp:revision>240</cp:revision>
  <dc:subject/>
  <dc:title>Vivid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